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FB3"/>
    <a:srgbClr val="E51837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E8830-461A-4205-B366-5BA7ACF32963}" type="datetimeFigureOut">
              <a:rPr lang="en-CA" smtClean="0"/>
              <a:t>2025-05-01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66D83-6EC3-4E65-8043-04AEF23AFE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8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70F93884-889B-255C-E923-AA207E0DAA9B}"/>
              </a:ext>
            </a:extLst>
          </p:cNvPr>
          <p:cNvSpPr/>
          <p:nvPr userDrawn="1"/>
        </p:nvSpPr>
        <p:spPr>
          <a:xfrm flipV="1">
            <a:off x="0" y="5606193"/>
            <a:ext cx="12192000" cy="957533"/>
          </a:xfrm>
          <a:prstGeom prst="flowChartDocument">
            <a:avLst/>
          </a:prstGeom>
          <a:solidFill>
            <a:srgbClr val="296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35D29043-1D51-B34A-CFB7-5D7808114BF2}"/>
              </a:ext>
            </a:extLst>
          </p:cNvPr>
          <p:cNvSpPr/>
          <p:nvPr userDrawn="1"/>
        </p:nvSpPr>
        <p:spPr>
          <a:xfrm flipV="1">
            <a:off x="-9236" y="5719546"/>
            <a:ext cx="12201236" cy="957533"/>
          </a:xfrm>
          <a:prstGeom prst="flowChartDocument">
            <a:avLst/>
          </a:prstGeom>
          <a:solidFill>
            <a:srgbClr val="E51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AD956702-C50C-A8F7-009E-B0A0B30EC324}"/>
              </a:ext>
            </a:extLst>
          </p:cNvPr>
          <p:cNvSpPr/>
          <p:nvPr userDrawn="1"/>
        </p:nvSpPr>
        <p:spPr>
          <a:xfrm flipV="1">
            <a:off x="-9236" y="5921175"/>
            <a:ext cx="12201236" cy="957533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D6886-39A6-8516-3F6B-D977AC902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79E08-41D6-EEF1-735C-36325E799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C836-5553-74FC-0B17-36F2C6B7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0048" y="635635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92A8-BFC9-92B9-69CC-4B08E1FE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7308" y="6356350"/>
            <a:ext cx="24360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1C56-91EF-3FA8-B47D-CBD13B3F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Picture 8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8F155EE6-A006-9ECE-433F-B0850F48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11" y="5815547"/>
            <a:ext cx="1603635" cy="9823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99D5F-5684-CE50-CAB4-39E49829D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548024" y="6034376"/>
            <a:ext cx="1689460" cy="643948"/>
          </a:xfrm>
          <a:prstGeom prst="rect">
            <a:avLst/>
          </a:prstGeom>
        </p:spPr>
      </p:pic>
      <p:pic>
        <p:nvPicPr>
          <p:cNvPr id="13" name="Picture 12" descr="A logo of a canadian flag&#10;&#10;AI-generated content may be incorrect.">
            <a:extLst>
              <a:ext uri="{FF2B5EF4-FFF2-40B4-BE49-F238E27FC236}">
                <a16:creationId xmlns:a16="http://schemas.microsoft.com/office/drawing/2014/main" id="{E579F6B4-5537-27D4-D74B-D863FE5A11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5878736"/>
            <a:ext cx="1326193" cy="86294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3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364DED76-7839-24AB-67DC-CB01B3015881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48CAD26-A703-E705-4CAE-A169806041E6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12A0E-14AC-DAE5-B349-B6882121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7435-4F3E-2422-DC2D-A57934AE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899830F3-89C9-45B6-E7CE-FEE42E2BAAE5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494424-3F73-53CA-FAD7-38D9BB1D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C5DE6B9-0B86-1BDA-82A4-E988170E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C535DB-9C68-E382-53C1-66F3FF17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1" name="Picture 10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C43EEC9C-0EEE-87F5-8B4F-AF98351D2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A228E-DD66-60D3-8EA6-91490F39A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13" name="Picture 12" descr="A logo of a canadian flag&#10;&#10;AI-generated content may be incorrect.">
            <a:extLst>
              <a:ext uri="{FF2B5EF4-FFF2-40B4-BE49-F238E27FC236}">
                <a16:creationId xmlns:a16="http://schemas.microsoft.com/office/drawing/2014/main" id="{CEDCA770-A8B5-5BAC-2EF0-085F60622D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1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57E1-FB1D-1A35-71A3-2C725D3A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262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A1802-5324-3ACE-0DEF-46EAC9660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59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3F7BC41B-241E-DBC1-B3DF-B96CFDE7C661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4C7C56FB-B79D-57CD-33B0-345514BCE191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455476E8-28B7-04FA-FA21-6B71BFE1C4CE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95BB966-4A26-33CB-8453-431CE94F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A57BF1-04F5-EE0B-16C7-5E26EE55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3BC525E-98AE-8CDF-4CD5-C22B1C5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20" name="Picture 19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F9C89BEF-FAA4-6F19-E2ED-7DCDE3AA3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6BB903-19FF-F47C-F611-6A5924F109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2" name="Picture 21" descr="A logo of a canadian flag&#10;&#10;AI-generated content may be incorrect.">
            <a:extLst>
              <a:ext uri="{FF2B5EF4-FFF2-40B4-BE49-F238E27FC236}">
                <a16:creationId xmlns:a16="http://schemas.microsoft.com/office/drawing/2014/main" id="{03CA3C5B-6C36-3A41-FCFB-FC0B7B2799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31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D1D8-F400-DC8C-74B6-93FB4664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752E-ABDB-BE7D-0C3F-523E95797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5965F-CCDC-943F-0563-0130363D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4BC91D60-1C8C-F2B0-6B02-4D6145C59B59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A5177314-99F9-FDCB-E3B5-14F595A6AEAF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B490CC50-5666-211A-5496-647E9166CD09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4725BD5-0AFF-FA08-0BA0-A3D4BF7B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A1CC232-A22C-A1CB-982A-454892F4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1AA3DB0-9AD4-9DB9-6AD3-01094C36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21" name="Picture 20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FF73864A-6642-E569-5F56-96685699E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7A2602-4C8B-7D01-5948-0C22AF052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3" name="Picture 22" descr="A logo of a canadian flag&#10;&#10;AI-generated content may be incorrect.">
            <a:extLst>
              <a:ext uri="{FF2B5EF4-FFF2-40B4-BE49-F238E27FC236}">
                <a16:creationId xmlns:a16="http://schemas.microsoft.com/office/drawing/2014/main" id="{972DBA56-60B0-A275-90EA-7EE31BC1D4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5F71-D175-30F0-98C2-A8E702DE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1737-52E5-7B96-1784-9205F5067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891F9-3D93-11E9-25E7-BAACB4606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DFAB6-878D-B88D-7068-2D1B497EE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C605D-4442-8E92-77CA-79E8E71C6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0E95344C-0784-6B5E-324B-A94BCD75C085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3984857C-3AAE-03D9-8FB3-F15BD091FE2F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E3B706AA-9625-C1D3-6E03-590880CC08E9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B6F7819-E859-D4D3-A9C7-1484BDB2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6A9D57-4383-6646-5DCE-48E27A1E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A93E9C4-EE05-7E2A-D093-98C36D62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23" name="Picture 22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FB40381F-5118-8F74-C0E9-E6FEF0A8F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E91E0C-63A4-E93F-C327-1DF77BF76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5" name="Picture 24" descr="A logo of a canadian flag&#10;&#10;AI-generated content may be incorrect.">
            <a:extLst>
              <a:ext uri="{FF2B5EF4-FFF2-40B4-BE49-F238E27FC236}">
                <a16:creationId xmlns:a16="http://schemas.microsoft.com/office/drawing/2014/main" id="{802D5BE7-D354-6A43-DBB9-C201FF1F5A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9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2E5D-3558-A48A-C179-BB453D80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14FD670B-4B47-787A-E90D-03A314A4140A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0B8C2AEA-7080-702E-8188-14662A370BBB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F1E0D105-9F50-F45D-4AAE-6A24C11958C9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942E03C-0CD6-5411-85DD-9B422DD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56560CB-F173-1650-1C0E-27D60A71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5710C4E-47C1-AF0E-C14E-5803C9D8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9" name="Picture 18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CB1BEEB0-7372-D44B-D86C-0A7497B60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306EBE-11EC-66A2-860E-2F2ADE2AFC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1" name="Picture 20" descr="A logo of a canadian flag&#10;&#10;AI-generated content may be incorrect.">
            <a:extLst>
              <a:ext uri="{FF2B5EF4-FFF2-40B4-BE49-F238E27FC236}">
                <a16:creationId xmlns:a16="http://schemas.microsoft.com/office/drawing/2014/main" id="{70BA5D22-4EB0-A712-3B7A-71AC78C41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6BBCC6CC-0851-874C-766A-0735F0E7F7C6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595525D3-808E-BC2B-46D2-A943F0389556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34A417A1-F653-7EF5-B51E-F5AECDE81FE6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A7141-B1B7-0896-AF9F-60A2F47A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774401B-6903-6388-832A-83853F6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D3D8C6D-8EF4-2B41-ADFE-779845D4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8" name="Picture 17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D5518B0C-5C86-8CAB-7BF8-1ADFE9E4B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70052-DA9A-D093-C412-D964760F2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0" name="Picture 19" descr="A logo of a canadian flag&#10;&#10;AI-generated content may be incorrect.">
            <a:extLst>
              <a:ext uri="{FF2B5EF4-FFF2-40B4-BE49-F238E27FC236}">
                <a16:creationId xmlns:a16="http://schemas.microsoft.com/office/drawing/2014/main" id="{320EDCFC-81D1-3451-F06C-083603BE6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99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4DD8-61DD-B4CA-4F83-B3648DB3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180E-6C11-14B0-7795-CAF1BF7C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5B6DB-0B9A-A038-BD27-01ADCC158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A28EEEB2-4ABF-9331-3981-780B6649E3F9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7ECE443A-9EA0-CCB6-9AA5-62DCDFE24A16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0781E24E-92BE-FE2A-9899-200A44D52FFC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E3664FA-ABEC-0A98-C2B5-7B668A96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AB885C9-603C-A567-AEC0-289BCA93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C6120A-EF0C-130C-9B02-E969B449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21" name="Picture 20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4B1FA21C-9F1A-7541-4BC8-27C670AD3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AE193-6012-7CFB-480E-36F91F7F2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3" name="Picture 22" descr="A logo of a canadian flag&#10;&#10;AI-generated content may be incorrect.">
            <a:extLst>
              <a:ext uri="{FF2B5EF4-FFF2-40B4-BE49-F238E27FC236}">
                <a16:creationId xmlns:a16="http://schemas.microsoft.com/office/drawing/2014/main" id="{75C40232-C6F1-CC07-234F-9A593A5D1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62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4CEB-4BC5-6FF0-F649-1F361D94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432AA-D500-FAD5-06C9-571D11351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2121-095C-EC18-F94D-8A70646FC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CB676A75-61B9-B729-2462-8F3F4F7FED9D}"/>
              </a:ext>
            </a:extLst>
          </p:cNvPr>
          <p:cNvSpPr/>
          <p:nvPr userDrawn="1"/>
        </p:nvSpPr>
        <p:spPr>
          <a:xfrm flipV="1">
            <a:off x="-9236" y="6084197"/>
            <a:ext cx="12201236" cy="681443"/>
          </a:xfrm>
          <a:prstGeom prst="flowChartDocument">
            <a:avLst/>
          </a:prstGeom>
          <a:solidFill>
            <a:srgbClr val="296FB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E66607D-FBA5-2F6A-347F-45E2CC09BA0B}"/>
              </a:ext>
            </a:extLst>
          </p:cNvPr>
          <p:cNvSpPr/>
          <p:nvPr userDrawn="1"/>
        </p:nvSpPr>
        <p:spPr>
          <a:xfrm flipV="1">
            <a:off x="-9236" y="6132086"/>
            <a:ext cx="12201236" cy="681443"/>
          </a:xfrm>
          <a:prstGeom prst="flowChartDocument">
            <a:avLst/>
          </a:prstGeom>
          <a:solidFill>
            <a:srgbClr val="E5183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B476C64B-3108-6EC9-7BF3-ECF37B404F11}"/>
              </a:ext>
            </a:extLst>
          </p:cNvPr>
          <p:cNvSpPr/>
          <p:nvPr userDrawn="1"/>
        </p:nvSpPr>
        <p:spPr>
          <a:xfrm flipV="1">
            <a:off x="-9236" y="6197264"/>
            <a:ext cx="12201236" cy="681443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588AB03-267C-8EC1-DBC8-897A6B97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0984" y="6425360"/>
            <a:ext cx="1571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E569687-5EAA-BD6D-D285-BDED76BF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264" y="6425360"/>
            <a:ext cx="31034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F38FA65-905E-9B0D-1E08-BEBC0831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536" y="6425360"/>
            <a:ext cx="14305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24282E-9C86-49DD-B4B0-00FB31F457B7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21" name="Picture 20" descr="A black and red maple leaf with a building and a flag&#10;&#10;AI-generated content may be incorrect.">
            <a:extLst>
              <a:ext uri="{FF2B5EF4-FFF2-40B4-BE49-F238E27FC236}">
                <a16:creationId xmlns:a16="http://schemas.microsoft.com/office/drawing/2014/main" id="{8AC21A9F-D100-CF82-A91E-43F57317B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6278531"/>
            <a:ext cx="888695" cy="5444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20ED4F-3EE7-594F-2F40-8CE190BBB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731" t="17836" r="8716" b="22530"/>
          <a:stretch/>
        </p:blipFill>
        <p:spPr>
          <a:xfrm>
            <a:off x="1093733" y="6303751"/>
            <a:ext cx="1262102" cy="481058"/>
          </a:xfrm>
          <a:prstGeom prst="rect">
            <a:avLst/>
          </a:prstGeom>
        </p:spPr>
      </p:pic>
      <p:pic>
        <p:nvPicPr>
          <p:cNvPr id="23" name="Picture 22" descr="A logo of a canadian flag&#10;&#10;AI-generated content may be incorrect.">
            <a:extLst>
              <a:ext uri="{FF2B5EF4-FFF2-40B4-BE49-F238E27FC236}">
                <a16:creationId xmlns:a16="http://schemas.microsoft.com/office/drawing/2014/main" id="{86071F33-8C60-5869-5E43-48DC5381F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983" r="-3260" b="-1"/>
          <a:stretch/>
        </p:blipFill>
        <p:spPr>
          <a:xfrm>
            <a:off x="123915" y="6274901"/>
            <a:ext cx="836667" cy="5444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0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C4FB5-32C5-82BC-48DE-7C99376B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EBFA3-CBB4-232E-892C-56A0375FB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80CA5-F679-F3A6-0EEF-D3BD7D43F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4996-1319-2369-3CC7-23040096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/>
              <a:t>15th Canadian Masonry Symposium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CE844-F25F-7264-61C5-343BAAFB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4282E-9C86-49DD-B4B0-00FB31F457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2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banting@canadamasonrycentr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C87C-9C56-A74A-8DA5-EC2CD9ED8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000-Paper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037DD-4BBF-1A5C-2404-BA3DA4321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Presenter’s Name and Affiliation</a:t>
            </a:r>
          </a:p>
          <a:p>
            <a:r>
              <a:rPr lang="en-CA" dirty="0"/>
              <a:t>Other Authors Names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BD0C5-355D-9343-3C08-DF273AD2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F79-B198-8E01-2594-9525AD79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5E92-2912-2C03-1792-516C3413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82E-9C86-49DD-B4B0-00FB31F457B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9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589D-E44E-D519-9D69-FE97E087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Submit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B8EA-22C7-DE86-7F23-EFDA094C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deadline to submit your presentation file is May 30</a:t>
            </a:r>
            <a:r>
              <a:rPr lang="en-CA" baseline="30000" dirty="0"/>
              <a:t>th</a:t>
            </a:r>
            <a:r>
              <a:rPr lang="en-CA" dirty="0"/>
              <a:t>, 2025</a:t>
            </a:r>
          </a:p>
          <a:p>
            <a:r>
              <a:rPr lang="en-CA" dirty="0"/>
              <a:t>You will need to either upload your presentation file to the conference website</a:t>
            </a:r>
          </a:p>
          <a:p>
            <a:pPr lvl="1"/>
            <a:r>
              <a:rPr lang="en-CA" dirty="0"/>
              <a:t>Using the same login as the paper submission portal</a:t>
            </a:r>
          </a:p>
          <a:p>
            <a:r>
              <a:rPr lang="en-CA" dirty="0"/>
              <a:t>Or you can email your presentation directly to </a:t>
            </a:r>
            <a:r>
              <a:rPr lang="en-CA" dirty="0">
                <a:solidFill>
                  <a:srgbClr val="00B0F0"/>
                </a:solidFill>
                <a:hlinkClick r:id="rId2"/>
              </a:rPr>
              <a:t>Bbanting@canadamasonrycentre.com</a:t>
            </a:r>
            <a:r>
              <a:rPr lang="en-CA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CA" dirty="0"/>
              <a:t>If the file is too large to send by email, you can use a file sharing service, please ensure that the three-digit number assigned to your paper is in the file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DCF3-0731-F2D8-6E67-5E7249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3F3F5-49E1-AC1B-D7DF-F93118B4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5A97-4A04-3CA9-718B-DEB47641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82E-9C86-49DD-B4B0-00FB31F457B7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64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458D-9E5C-3F7C-147C-4972DF97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7010E-6D9F-3B8A-43C3-879A904A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Please use this file to create your presentation </a:t>
            </a:r>
          </a:p>
          <a:p>
            <a:r>
              <a:rPr lang="en-CA" dirty="0"/>
              <a:t>Each presentation will be given 15 minutes in total</a:t>
            </a:r>
          </a:p>
          <a:p>
            <a:pPr lvl="1"/>
            <a:r>
              <a:rPr lang="en-CA" dirty="0"/>
              <a:t>Consider planning for approximately 12 minutes for the slide deck and 3 minutes for questions</a:t>
            </a:r>
          </a:p>
          <a:p>
            <a:pPr lvl="1"/>
            <a:r>
              <a:rPr lang="en-CA" dirty="0"/>
              <a:t>A good approach is to aim for 1-minute per slide, meaning a slide deck of about 12 should be targeted, however this can vary based on speaking time and use of images etc.</a:t>
            </a:r>
          </a:p>
          <a:p>
            <a:pPr lvl="1"/>
            <a:r>
              <a:rPr lang="en-CA" dirty="0"/>
              <a:t>Try to focus on the results, conclusions, and recommendations - all conference delegates will have access to the paper during the symposium</a:t>
            </a:r>
          </a:p>
          <a:p>
            <a:r>
              <a:rPr lang="en-CA" dirty="0"/>
              <a:t>To ensure fairness to everyone we will be holding all speakers to 15 minutes as a hard limit, and you will be cut off if you cannot stick to your allotted time, so please plan accordingly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04BC-9B6D-2673-1EE5-C2EE754F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E9E2-8CEC-8D86-4487-A6ED7B9F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95ED-BFFA-EBE8-B047-AD863F5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82E-9C86-49DD-B4B0-00FB31F457B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27CD-01F4-98C8-2CD6-C740D5F3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Pictures and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5F3A-389A-C7DC-45A7-0B51308F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Pictures</a:t>
            </a:r>
          </a:p>
          <a:p>
            <a:pPr lvl="1"/>
            <a:r>
              <a:rPr lang="en-CA" dirty="0"/>
              <a:t>It is often preferable to use a figure, table, or graph in lieu of text to facilitate audience engagement</a:t>
            </a:r>
          </a:p>
          <a:p>
            <a:pPr lvl="2"/>
            <a:r>
              <a:rPr lang="en-CA" dirty="0"/>
              <a:t>Avoid having text heavy slides (again noting that registrants will have access to all papers during the conference)</a:t>
            </a:r>
          </a:p>
          <a:p>
            <a:pPr lvl="1"/>
            <a:r>
              <a:rPr lang="en-CA" dirty="0"/>
              <a:t>Please ensure figures are legible and where appropriate, acknowledgement is provided for figures that are not your own </a:t>
            </a:r>
          </a:p>
          <a:p>
            <a:r>
              <a:rPr lang="en-CA" dirty="0"/>
              <a:t>Videos</a:t>
            </a:r>
          </a:p>
          <a:p>
            <a:pPr lvl="1"/>
            <a:r>
              <a:rPr lang="en-CA" dirty="0"/>
              <a:t>Videos accessible via a link (e.g., YouTube) can be problematic, please ensure you speak to the session chair to test any outside links before your presentation</a:t>
            </a:r>
          </a:p>
          <a:p>
            <a:pPr lvl="1"/>
            <a:r>
              <a:rPr lang="en-CA" dirty="0"/>
              <a:t>It is preferrable to have videos embedded in the slide deck but be aware of file size and format/codec requirements </a:t>
            </a:r>
          </a:p>
          <a:p>
            <a:pPr lvl="1"/>
            <a:r>
              <a:rPr lang="en-CA" dirty="0"/>
              <a:t>Seek out the session chair prior to the start of your session to ensure videos work correctly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23EC3-4FB6-C8D2-0BF0-2EF4BA49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11E59-1D65-8869-DD25-1EDECD48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9FB1-6C1D-EC6F-F593-7F72222A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82E-9C86-49DD-B4B0-00FB31F457B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50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A55BD2-9AAC-C00E-2C33-06C78E8F4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07F8BEC-14F4-92A5-984D-C55E41AEF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Thank-you to Sponsors of the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A02B-31CB-7F97-D7E1-0ABD5C20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June 2-5,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5BD71-67B8-FA71-0104-E03A728C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15th Canadian Masonry Symposium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62F13-27A8-90C8-EDFA-FD3E0ABB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82E-9C86-49DD-B4B0-00FB31F457B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10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416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Tenorite</vt:lpstr>
      <vt:lpstr>Office Theme</vt:lpstr>
      <vt:lpstr>000-Paper Title</vt:lpstr>
      <vt:lpstr>How to Submit your Presentation</vt:lpstr>
      <vt:lpstr>Presentation Format</vt:lpstr>
      <vt:lpstr>Pictures and Videos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Bennett Banting</dc:creator>
  <cp:lastModifiedBy>Bennett Banting</cp:lastModifiedBy>
  <cp:revision>4</cp:revision>
  <dcterms:created xsi:type="dcterms:W3CDTF">2025-04-24T19:17:08Z</dcterms:created>
  <dcterms:modified xsi:type="dcterms:W3CDTF">2025-05-01T12:28:51Z</dcterms:modified>
</cp:coreProperties>
</file>